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66" r:id="rId13"/>
    <p:sldId id="267" r:id="rId14"/>
    <p:sldId id="268" r:id="rId15"/>
    <p:sldId id="269" r:id="rId16"/>
    <p:sldId id="270" r:id="rId17"/>
    <p:sldId id="271" r:id="rId18"/>
    <p:sldId id="274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C536BA-D0EC-422E-B4E3-D02179938875}" type="datetimeFigureOut">
              <a:rPr lang="ar-IQ" smtClean="0"/>
              <a:pPr/>
              <a:t>23/06/1440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8A9405A-1C28-479F-915A-C896D2C3A20F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213735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A9405A-1C28-479F-915A-C896D2C3A20F}" type="slidenum">
              <a:rPr lang="ar-IQ" smtClean="0"/>
              <a:pPr/>
              <a:t>6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162876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IQ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66210B1-4F68-4242-BFEA-80DE7E015CE1}" type="datetimeFigureOut">
              <a:rPr lang="ar-IQ" smtClean="0"/>
              <a:pPr/>
              <a:t>23/06/1440</a:t>
            </a:fld>
            <a:endParaRPr lang="ar-IQ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IQ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73FECDD-D4D2-44DF-8ECE-ADEE6CC1D9FB}" type="slidenum">
              <a:rPr lang="ar-IQ" smtClean="0"/>
              <a:pPr/>
              <a:t>‹#›</a:t>
            </a:fld>
            <a:endParaRPr lang="ar-IQ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48680"/>
            <a:ext cx="8676456" cy="4248472"/>
          </a:xfrm>
        </p:spPr>
        <p:txBody>
          <a:bodyPr>
            <a:normAutofit fontScale="90000"/>
          </a:bodyPr>
          <a:lstStyle/>
          <a:p>
            <a:r>
              <a:rPr lang="ar-IQ" i="1" dirty="0" smtClean="0"/>
              <a:t/>
            </a:r>
            <a:br>
              <a:rPr lang="ar-IQ" i="1" dirty="0" smtClean="0"/>
            </a:br>
            <a:r>
              <a:rPr lang="ar-IQ" i="1" dirty="0"/>
              <a:t/>
            </a:r>
            <a:br>
              <a:rPr lang="ar-IQ" i="1" dirty="0"/>
            </a:br>
            <a:r>
              <a:rPr lang="en-US" b="1" i="1" dirty="0" smtClean="0"/>
              <a:t>The Chemistry of Amino Acid</a:t>
            </a:r>
            <a:br>
              <a:rPr lang="en-US" b="1" i="1" dirty="0" smtClean="0"/>
            </a:br>
            <a:r>
              <a:rPr lang="en-US" b="1" i="1" dirty="0" smtClean="0"/>
              <a:t>Polypeptide and Protein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b="1" i="1" dirty="0" smtClean="0"/>
              <a:t>ا د جمال احمد عبد البارى </a:t>
            </a:r>
            <a:r>
              <a:rPr lang="ar-IQ" i="1" dirty="0" smtClean="0"/>
              <a:t/>
            </a:r>
            <a:br>
              <a:rPr lang="ar-IQ" i="1" dirty="0" smtClean="0"/>
            </a:br>
            <a:r>
              <a:rPr lang="ar-IQ" b="1" i="1" dirty="0" smtClean="0"/>
              <a:t>استاذ الكيمياء الحياتيه السريريه</a:t>
            </a:r>
            <a:endParaRPr lang="ar-IQ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266168"/>
          </a:xfrm>
        </p:spPr>
        <p:txBody>
          <a:bodyPr/>
          <a:lstStyle/>
          <a:p>
            <a:pPr marL="64008" indent="0" algn="l" rtl="0">
              <a:buNone/>
            </a:pPr>
            <a:r>
              <a:rPr lang="en-US" b="1" dirty="0" smtClean="0"/>
              <a:t> </a:t>
            </a:r>
            <a:r>
              <a:rPr lang="en-US" sz="2000" b="1" i="1" dirty="0" smtClean="0"/>
              <a:t>The Carbon atom in Glycine is a chiral.</a:t>
            </a:r>
          </a:p>
          <a:p>
            <a:pPr marL="64008" indent="0" algn="l" rtl="0">
              <a:buNone/>
            </a:pPr>
            <a:endParaRPr lang="en-US" sz="2000" i="1" dirty="0" smtClean="0"/>
          </a:p>
          <a:p>
            <a:pPr marL="64008" indent="0" algn="l" rtl="0">
              <a:buNone/>
            </a:pPr>
            <a:r>
              <a:rPr lang="en-US" sz="2000" b="1" i="1" dirty="0" smtClean="0"/>
              <a:t> Glycine has the most polarity.  Why?</a:t>
            </a:r>
          </a:p>
          <a:p>
            <a:pPr marL="64008" indent="0" algn="l" rtl="0">
              <a:buNone/>
            </a:pPr>
            <a:endParaRPr lang="en-US" sz="2000" i="1" dirty="0" smtClean="0"/>
          </a:p>
          <a:p>
            <a:pPr marL="64008" indent="0" algn="l" rtl="0">
              <a:buNone/>
            </a:pPr>
            <a:r>
              <a:rPr lang="en-US" sz="2000" b="1" i="1" dirty="0" smtClean="0"/>
              <a:t> Because it's R-group does not contain a Carbon atom.</a:t>
            </a: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399032"/>
          </a:xfrm>
        </p:spPr>
        <p:txBody>
          <a:bodyPr>
            <a:normAutofit/>
          </a:bodyPr>
          <a:lstStyle/>
          <a:p>
            <a:r>
              <a:rPr lang="en-US" sz="3200" b="1" i="1" u="sng" dirty="0" smtClean="0"/>
              <a:t>2. Amino Acids containing (OH)group:</a:t>
            </a:r>
            <a:endParaRPr lang="ar-IQ" sz="3200" i="1" u="sng" dirty="0"/>
          </a:p>
        </p:txBody>
      </p:sp>
      <p:pic>
        <p:nvPicPr>
          <p:cNvPr id="4" name="عنصر نائب للمحتوى 3" descr="OH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8248430" cy="273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4075189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Serine is more polar than Threonine (why?)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Because it contains a low number of Carbon atom.</a:t>
            </a: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64122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i="1" u="sng" dirty="0" smtClean="0"/>
              <a:t>3. Amino Acids containing Sulfur (S) atom</a:t>
            </a:r>
            <a:r>
              <a:rPr lang="en-US" sz="3600" b="1" i="1" u="sng" dirty="0" smtClean="0"/>
              <a:t>:</a:t>
            </a:r>
            <a:r>
              <a:rPr lang="en-US" sz="3600" i="1" u="sng" dirty="0" smtClean="0"/>
              <a:t/>
            </a:r>
            <a:br>
              <a:rPr lang="en-US" sz="3600" i="1" u="sng" dirty="0" smtClean="0"/>
            </a:br>
            <a:endParaRPr lang="ar-IQ" sz="3600" i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026072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marL="64008" indent="0" algn="l" rtl="0">
              <a:buNone/>
            </a:pPr>
            <a:endParaRPr lang="en-US" b="1" dirty="0" smtClean="0"/>
          </a:p>
          <a:p>
            <a:pPr marL="64008" indent="0" algn="l" rtl="0">
              <a:buNone/>
            </a:pPr>
            <a:r>
              <a:rPr lang="en-US" sz="2400" i="1" dirty="0" smtClean="0"/>
              <a:t>Cysteine has higher polarity than methionine.</a:t>
            </a:r>
          </a:p>
          <a:p>
            <a:pPr marL="64008" indent="0" algn="l" rtl="0">
              <a:buNone/>
            </a:pPr>
            <a:endParaRPr lang="en-US" sz="2400" i="1" dirty="0" smtClean="0"/>
          </a:p>
          <a:p>
            <a:pPr marL="64008" indent="0" algn="l" rtl="0">
              <a:buNone/>
            </a:pPr>
            <a:r>
              <a:rPr lang="en-US" sz="2400" i="1" dirty="0" smtClean="0"/>
              <a:t> Methionine is less soluble in water.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endParaRPr lang="ar-IQ" dirty="0"/>
          </a:p>
        </p:txBody>
      </p:sp>
      <p:pic>
        <p:nvPicPr>
          <p:cNvPr id="4" name="صورة 3" descr="S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35292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42984"/>
          </a:xfrm>
        </p:spPr>
        <p:txBody>
          <a:bodyPr>
            <a:normAutofit fontScale="90000"/>
          </a:bodyPr>
          <a:lstStyle/>
          <a:p>
            <a:r>
              <a:rPr lang="en-US" sz="3600" b="1" i="1" u="sng" dirty="0" smtClean="0"/>
              <a:t>4. Acidic Amino acids: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54700"/>
          </a:xfrm>
        </p:spPr>
        <p:txBody>
          <a:bodyPr/>
          <a:lstStyle/>
          <a:p>
            <a:pPr marL="64008" indent="0" algn="l" rtl="0">
              <a:buNone/>
            </a:pPr>
            <a:r>
              <a:rPr lang="en-US" sz="2400" i="1" dirty="0" smtClean="0"/>
              <a:t> They are called Acidic Amino Acids. Why?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</a:t>
            </a:r>
          </a:p>
          <a:p>
            <a:pPr marL="64008" indent="0" algn="l" rtl="0">
              <a:buNone/>
            </a:pPr>
            <a:r>
              <a:rPr lang="en-US" sz="2400" i="1" dirty="0" smtClean="0"/>
              <a:t>Because they contain a Carboxylic group.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صورة 3" descr="acidi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492896"/>
            <a:ext cx="8464454" cy="422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04644" y="271256"/>
            <a:ext cx="8229600" cy="732614"/>
          </a:xfrm>
        </p:spPr>
        <p:txBody>
          <a:bodyPr>
            <a:normAutofit fontScale="90000"/>
          </a:bodyPr>
          <a:lstStyle/>
          <a:p>
            <a:r>
              <a:rPr lang="en-US" sz="3600" b="1" i="1" u="sng" dirty="0" smtClean="0"/>
              <a:t>5. Basic Amino Acids: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5500" y="980728"/>
            <a:ext cx="8147248" cy="4970024"/>
          </a:xfrm>
        </p:spPr>
        <p:txBody>
          <a:bodyPr/>
          <a:lstStyle/>
          <a:p>
            <a:pPr marL="64008" indent="0" algn="l" rtl="0">
              <a:buNone/>
            </a:pPr>
            <a:r>
              <a:rPr lang="en-US" sz="2400" i="1" dirty="0" smtClean="0"/>
              <a:t>     Histidine has higher polarity.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All Basic amino acids contain 6 carbon atoms.</a:t>
            </a: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4" name="صورة 3" descr="basi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849694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589738"/>
          </a:xfrm>
        </p:spPr>
        <p:txBody>
          <a:bodyPr>
            <a:normAutofit fontScale="90000"/>
          </a:bodyPr>
          <a:lstStyle/>
          <a:p>
            <a:r>
              <a:rPr lang="en-US" sz="3600" b="1" i="1" u="sng" dirty="0" smtClean="0"/>
              <a:t>6. Aromatic Amino Acids:</a:t>
            </a:r>
            <a:r>
              <a:rPr lang="en-US" sz="3600" i="1" u="sng" dirty="0" smtClean="0"/>
              <a:t/>
            </a:r>
            <a:br>
              <a:rPr lang="en-US" sz="3600" i="1" u="sng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690104"/>
          </a:xfrm>
        </p:spPr>
        <p:txBody>
          <a:bodyPr/>
          <a:lstStyle/>
          <a:p>
            <a:pPr marL="64008" indent="0" algn="l" rtl="0">
              <a:buNone/>
            </a:pPr>
            <a:r>
              <a:rPr lang="en-US" sz="2400" i="1" dirty="0" smtClean="0"/>
              <a:t>    Tyrosine is also included in group No.2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    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     Because it contains OH group.</a:t>
            </a:r>
          </a:p>
          <a:p>
            <a:pPr algn="l" rtl="0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ar-IQ" dirty="0"/>
          </a:p>
        </p:txBody>
      </p:sp>
      <p:pic>
        <p:nvPicPr>
          <p:cNvPr id="4" name="صورة 3" descr="aromatic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8640960" cy="436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804052"/>
          </a:xfrm>
        </p:spPr>
        <p:txBody>
          <a:bodyPr>
            <a:normAutofit fontScale="90000"/>
          </a:bodyPr>
          <a:lstStyle/>
          <a:p>
            <a:r>
              <a:rPr lang="en-US" sz="3600" b="1" i="1" u="sng" dirty="0" smtClean="0"/>
              <a:t>7. </a:t>
            </a:r>
            <a:r>
              <a:rPr lang="en-US" sz="3600" b="1" i="1" u="sng" dirty="0" err="1" smtClean="0"/>
              <a:t>Imino</a:t>
            </a:r>
            <a:r>
              <a:rPr lang="en-US" sz="3600" b="1" i="1" u="sng" dirty="0" smtClean="0"/>
              <a:t> Acids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69014"/>
          </a:xfrm>
        </p:spPr>
        <p:txBody>
          <a:bodyPr/>
          <a:lstStyle/>
          <a:p>
            <a:pPr marL="64008" indent="0" algn="l" rtl="0">
              <a:buNone/>
            </a:pPr>
            <a:r>
              <a:rPr lang="en-US" b="1" dirty="0" smtClean="0"/>
              <a:t> </a:t>
            </a:r>
            <a:r>
              <a:rPr lang="en-US" sz="2400" i="1" dirty="0" err="1" smtClean="0"/>
              <a:t>Imino</a:t>
            </a:r>
            <a:r>
              <a:rPr lang="en-US" sz="2400" i="1" dirty="0" smtClean="0"/>
              <a:t> Acids contain NH rather than NH2.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endParaRPr lang="ar-IQ" dirty="0"/>
          </a:p>
        </p:txBody>
      </p:sp>
      <p:pic>
        <p:nvPicPr>
          <p:cNvPr id="4" name="صورة 3" descr="proline co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640960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5811558"/>
          </a:xfrm>
        </p:spPr>
        <p:txBody>
          <a:bodyPr>
            <a:normAutofit/>
          </a:bodyPr>
          <a:lstStyle/>
          <a:p>
            <a:pPr marL="64008" indent="0" algn="l" rtl="0">
              <a:buNone/>
            </a:pPr>
            <a:r>
              <a:rPr lang="en-US" b="1" dirty="0" smtClean="0"/>
              <a:t>    </a:t>
            </a:r>
            <a:r>
              <a:rPr lang="en-US" b="1" i="1" u="sng" dirty="0" smtClean="0"/>
              <a:t>Notes:</a:t>
            </a:r>
            <a:endParaRPr lang="en-US" i="1" u="sng" dirty="0" smtClean="0"/>
          </a:p>
          <a:p>
            <a:pPr marL="64008" indent="0" algn="l" rtl="0">
              <a:buNone/>
            </a:pPr>
            <a:r>
              <a:rPr lang="en-US" sz="2400" i="1" dirty="0" smtClean="0"/>
              <a:t>   Carbon in Amino Acids is chiral except in Glycine.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 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Only L α -Amino Acids occur in protein.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</a:t>
            </a:r>
          </a:p>
          <a:p>
            <a:pPr marL="64008" indent="0" algn="l" rtl="0">
              <a:buNone/>
            </a:pPr>
            <a:r>
              <a:rPr lang="en-US" sz="2400" i="1" dirty="0" smtClean="0"/>
              <a:t>The α -R group determine the properties of amino    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 acids.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Functional groups (SH), (OH) determine the reactions  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  of amino acids.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86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958013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F46C13-B6F1-4DAE-B837-1FB7AFBE8B6C}" type="slidenum">
              <a:rPr lang="ar-SA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008961"/>
          </a:xfrm>
        </p:spPr>
        <p:txBody>
          <a:bodyPr>
            <a:normAutofit/>
          </a:bodyPr>
          <a:lstStyle/>
          <a:p>
            <a:pPr algn="l" rtl="0"/>
            <a:r>
              <a:rPr lang="en-US" sz="3200" b="1" i="1" u="sng" dirty="0"/>
              <a:t>Amino </a:t>
            </a:r>
            <a:r>
              <a:rPr lang="en-US" sz="3200" b="1" i="1" u="sng" dirty="0" smtClean="0"/>
              <a:t>Acid</a:t>
            </a:r>
            <a:r>
              <a:rPr lang="en-US" sz="3200" b="1" dirty="0" smtClean="0"/>
              <a:t>:</a:t>
            </a:r>
          </a:p>
          <a:p>
            <a:pPr marL="64008" indent="0" algn="l" rtl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Are </a:t>
            </a:r>
            <a:r>
              <a:rPr lang="en-US" sz="2400" i="1" dirty="0"/>
              <a:t>low molecular weight compounds containing amino and carboxide group are building blocks of  protein structure and determine many important protein properties</a:t>
            </a:r>
            <a:r>
              <a:rPr lang="en-US" sz="2400" i="1" dirty="0" smtClean="0"/>
              <a:t>.</a:t>
            </a:r>
          </a:p>
          <a:p>
            <a:pPr algn="l" rtl="0"/>
            <a:endParaRPr lang="en-US" sz="2400" i="1" dirty="0"/>
          </a:p>
          <a:p>
            <a:pPr algn="l" rtl="0"/>
            <a:endParaRPr lang="en-US" sz="2400" i="1" dirty="0"/>
          </a:p>
          <a:p>
            <a:pPr algn="l" rtl="0"/>
            <a:endParaRPr lang="en-US" sz="2400" i="1" dirty="0" smtClean="0"/>
          </a:p>
          <a:p>
            <a:pPr algn="l" rtl="0"/>
            <a:r>
              <a:rPr lang="en-US" sz="2400" i="1" dirty="0" smtClean="0"/>
              <a:t>The </a:t>
            </a:r>
            <a:r>
              <a:rPr lang="en-US" sz="2400" i="1" dirty="0"/>
              <a:t>structural formula </a:t>
            </a:r>
            <a:r>
              <a:rPr lang="en-US" sz="2400" b="1" i="1" dirty="0"/>
              <a:t>20 α-Amino </a:t>
            </a:r>
            <a:r>
              <a:rPr lang="en-US" sz="2400" b="1" i="1" dirty="0" smtClean="0"/>
              <a:t>Acids </a:t>
            </a:r>
            <a:r>
              <a:rPr lang="en-US" sz="2400" i="1" dirty="0" smtClean="0"/>
              <a:t>can </a:t>
            </a:r>
            <a:r>
              <a:rPr lang="en-US" sz="2400" i="1" dirty="0"/>
              <a:t>only be found in </a:t>
            </a:r>
            <a:r>
              <a:rPr lang="en-US" sz="2400" i="1" dirty="0" smtClean="0"/>
              <a:t>protein also </a:t>
            </a:r>
            <a:r>
              <a:rPr lang="en-US" sz="2400" i="1" dirty="0"/>
              <a:t>called Standard Amino Acids.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607330" cy="6194160"/>
          </a:xfrm>
        </p:spPr>
        <p:txBody>
          <a:bodyPr/>
          <a:lstStyle/>
          <a:p>
            <a:pPr algn="l" rtl="0">
              <a:buNone/>
            </a:pPr>
            <a:r>
              <a:rPr lang="en-US" sz="2400" i="1" dirty="0" smtClean="0"/>
              <a:t>All Amino Acids except Praline have free carboxyl and free amino group.</a:t>
            </a:r>
          </a:p>
          <a:p>
            <a:endParaRPr lang="en-US" sz="2400" i="1" dirty="0" smtClean="0"/>
          </a:p>
          <a:p>
            <a:endParaRPr lang="en-US" dirty="0" smtClean="0"/>
          </a:p>
          <a:p>
            <a:pPr>
              <a:buNone/>
            </a:pPr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pic>
        <p:nvPicPr>
          <p:cNvPr id="4" name="صورة 3" descr="aminoacid co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568952" cy="472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886884" cy="90872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>Biochemical Importance</a:t>
            </a:r>
            <a:r>
              <a:rPr lang="en-US" i="1" u="sng" dirty="0" smtClean="0"/>
              <a:t/>
            </a:r>
            <a:br>
              <a:rPr lang="en-US" i="1" u="sng" dirty="0" smtClean="0"/>
            </a:br>
            <a:endParaRPr lang="ar-IQ" i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65304"/>
          </a:xfrm>
        </p:spPr>
        <p:txBody>
          <a:bodyPr>
            <a:noAutofit/>
          </a:bodyPr>
          <a:lstStyle/>
          <a:p>
            <a:pPr marL="64008" indent="0" algn="l" rtl="0">
              <a:buNone/>
            </a:pPr>
            <a:r>
              <a:rPr lang="en-US" sz="1800" i="1" dirty="0" smtClean="0"/>
              <a:t>1. Essential L- α -Amino Acids must be supplemental in diet which is important in the growth of a new baby (infant) and to maintain  health in adult. (why?). Because it is not produced in the body.</a:t>
            </a:r>
          </a:p>
          <a:p>
            <a:pPr marL="64008" indent="0" algn="l" rtl="0">
              <a:buNone/>
            </a:pPr>
            <a:endParaRPr lang="en-US" sz="1800" i="1" dirty="0" smtClean="0"/>
          </a:p>
          <a:p>
            <a:pPr marL="64008" indent="0" algn="l" rtl="0">
              <a:buNone/>
            </a:pPr>
            <a:r>
              <a:rPr lang="en-US" sz="1800" i="1" dirty="0" smtClean="0"/>
              <a:t> 2. Some of Hormones are Amino Acids such as Thyroid and  Epinephrine.</a:t>
            </a:r>
          </a:p>
          <a:p>
            <a:pPr marL="64008" indent="0" algn="l" rtl="0">
              <a:buNone/>
            </a:pPr>
            <a:r>
              <a:rPr lang="en-US" sz="1800" i="1" dirty="0" smtClean="0"/>
              <a:t> </a:t>
            </a:r>
          </a:p>
          <a:p>
            <a:pPr marL="64008" indent="0" algn="l" rtl="0">
              <a:buNone/>
            </a:pPr>
            <a:r>
              <a:rPr lang="en-US" sz="1800" i="1" dirty="0" smtClean="0"/>
              <a:t>3. Genetic defect of metabolism of Amino Acids can produce several </a:t>
            </a:r>
          </a:p>
          <a:p>
            <a:pPr marL="64008" indent="0" algn="l" rtl="0">
              <a:buNone/>
            </a:pPr>
            <a:r>
              <a:rPr lang="en-US" sz="1800" i="1" dirty="0"/>
              <a:t> </a:t>
            </a:r>
            <a:r>
              <a:rPr lang="en-US" sz="1800" i="1" dirty="0" smtClean="0"/>
              <a:t>     diseases. As in lacking a specialized enzyme for digestion of Amino acid.</a:t>
            </a:r>
          </a:p>
          <a:p>
            <a:pPr marL="64008" indent="0" algn="l" rtl="0">
              <a:buNone/>
            </a:pPr>
            <a:endParaRPr lang="en-US" sz="1800" i="1" dirty="0" smtClean="0"/>
          </a:p>
          <a:p>
            <a:pPr marL="64008" indent="0" algn="l" rtl="0">
              <a:buNone/>
            </a:pPr>
            <a:r>
              <a:rPr lang="en-US" sz="1800" i="1" dirty="0" smtClean="0"/>
              <a:t>  4. Defect in the transport mechanism of a specific Amino Acid results  in   </a:t>
            </a:r>
          </a:p>
          <a:p>
            <a:pPr marL="64008" indent="0" algn="l" rtl="0">
              <a:buNone/>
            </a:pPr>
            <a:r>
              <a:rPr lang="en-US" sz="1800" i="1" dirty="0" smtClean="0"/>
              <a:t>       Amino Acid urea.</a:t>
            </a:r>
          </a:p>
          <a:p>
            <a:pPr marL="64008" indent="0" algn="l" rtl="0">
              <a:buNone/>
            </a:pPr>
            <a:r>
              <a:rPr lang="en-US" sz="1800" i="1" dirty="0" smtClean="0"/>
              <a:t> </a:t>
            </a:r>
          </a:p>
          <a:p>
            <a:pPr marL="64008" indent="0" algn="l" rtl="0">
              <a:buNone/>
            </a:pPr>
            <a:r>
              <a:rPr lang="en-US" sz="1800" i="1" dirty="0" smtClean="0"/>
              <a:t> 5. Participate in intracellular function such as nerve transmission, and   </a:t>
            </a:r>
          </a:p>
          <a:p>
            <a:pPr marL="64008" indent="0" algn="l" rtl="0">
              <a:buNone/>
            </a:pPr>
            <a:r>
              <a:rPr lang="en-US" sz="1800" i="1" dirty="0" smtClean="0"/>
              <a:t>      regulation of cell growth.</a:t>
            </a:r>
          </a:p>
          <a:p>
            <a:pPr marL="64008" indent="0" algn="l" rtl="0">
              <a:buNone/>
            </a:pPr>
            <a:r>
              <a:rPr lang="en-US" sz="1800" i="1" dirty="0" smtClean="0"/>
              <a:t>  6. Low molecular weight peptides play a role as hormones such as </a:t>
            </a:r>
          </a:p>
          <a:p>
            <a:pPr marL="64008" indent="0" algn="l" rtl="0">
              <a:buNone/>
            </a:pPr>
            <a:r>
              <a:rPr lang="en-US" sz="1800" i="1" dirty="0" smtClean="0"/>
              <a:t>      vasopressin and Oxytocin.</a:t>
            </a:r>
          </a:p>
          <a:p>
            <a:pPr marL="64008" indent="0" algn="l" rtl="0">
              <a:buNone/>
            </a:pPr>
            <a:r>
              <a:rPr lang="en-US" sz="1800" i="1" dirty="0" smtClean="0"/>
              <a:t>   Oxytocin hormone is important in induction of labor (why?).  Because it is </a:t>
            </a:r>
          </a:p>
          <a:p>
            <a:pPr marL="64008" indent="0" algn="l" rtl="0">
              <a:buNone/>
            </a:pPr>
            <a:r>
              <a:rPr lang="en-US" sz="1800" i="1" dirty="0" smtClean="0"/>
              <a:t>     used in muscle contraction of uterus.</a:t>
            </a:r>
          </a:p>
          <a:p>
            <a:pPr algn="l" rtl="0"/>
            <a:endParaRPr lang="en-U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550122" cy="121729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>Classification of Amino Acids</a:t>
            </a:r>
            <a:r>
              <a:rPr lang="en-US" i="1" u="sng" dirty="0" smtClean="0"/>
              <a:t/>
            </a:r>
            <a:br>
              <a:rPr lang="en-US" i="1" u="sng" dirty="0" smtClean="0"/>
            </a:br>
            <a:endParaRPr lang="ar-IQ" i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857232"/>
            <a:ext cx="8640960" cy="5715040"/>
          </a:xfrm>
        </p:spPr>
        <p:txBody>
          <a:bodyPr>
            <a:normAutofit fontScale="92500" lnSpcReduction="20000"/>
          </a:bodyPr>
          <a:lstStyle/>
          <a:p>
            <a:pPr marL="64008" indent="0" algn="l" rtl="0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marL="64008" indent="0" algn="l" rtl="0">
              <a:buNone/>
            </a:pPr>
            <a:r>
              <a:rPr lang="en-US" b="1" dirty="0" smtClean="0"/>
              <a:t> </a:t>
            </a:r>
            <a:r>
              <a:rPr lang="en-US" b="1" i="1" u="sng" dirty="0" smtClean="0"/>
              <a:t>A. Classification based on polarity:</a:t>
            </a:r>
            <a:endParaRPr lang="en-US" i="1" u="sng" dirty="0" smtClean="0"/>
          </a:p>
          <a:p>
            <a:pPr marL="64008" indent="0" algn="l" rtl="0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marL="64008" indent="0" algn="l" rtl="0">
              <a:buNone/>
            </a:pPr>
            <a:r>
              <a:rPr lang="en-US" sz="2600" i="1" dirty="0" smtClean="0"/>
              <a:t>   1. Non-polar R groups (hydrophobic).</a:t>
            </a:r>
          </a:p>
          <a:p>
            <a:pPr marL="64008" indent="0" algn="l" rtl="0">
              <a:buNone/>
            </a:pPr>
            <a:r>
              <a:rPr lang="en-US" sz="2600" i="1" dirty="0" smtClean="0"/>
              <a:t>   2. Neutral uncharged R groups (polar R-group).</a:t>
            </a:r>
          </a:p>
          <a:p>
            <a:pPr marL="64008" indent="0" algn="l" rtl="0">
              <a:buNone/>
            </a:pPr>
            <a:r>
              <a:rPr lang="en-US" sz="2600" i="1" dirty="0" smtClean="0"/>
              <a:t>   3. Positively charged R-groups.</a:t>
            </a:r>
          </a:p>
          <a:p>
            <a:pPr marL="64008" indent="0" algn="l" rtl="0">
              <a:buNone/>
            </a:pPr>
            <a:r>
              <a:rPr lang="en-US" sz="2600" i="1" dirty="0" smtClean="0"/>
              <a:t>   4. Negatively charged R-groups.</a:t>
            </a:r>
          </a:p>
          <a:p>
            <a:pPr marL="64008" indent="0" algn="l" rtl="0">
              <a:buNone/>
            </a:pPr>
            <a:r>
              <a:rPr lang="en-US" sz="2600" i="1" dirty="0" smtClean="0"/>
              <a:t> </a:t>
            </a:r>
          </a:p>
          <a:p>
            <a:pPr marL="64008" indent="0" algn="l" rtl="0">
              <a:buNone/>
            </a:pPr>
            <a:r>
              <a:rPr lang="en-US" sz="2600" i="1" dirty="0" smtClean="0"/>
              <a:t>   All these occur at pH = 7 or 6-7. Amino Acid maybe</a:t>
            </a:r>
          </a:p>
          <a:p>
            <a:pPr marL="64008" indent="0" algn="l" rtl="0">
              <a:buNone/>
            </a:pPr>
            <a:r>
              <a:rPr lang="en-US" sz="2600" i="1" dirty="0" smtClean="0"/>
              <a:t>  defined by three letters or as one letter.</a:t>
            </a:r>
          </a:p>
          <a:p>
            <a:pPr marL="64008" indent="0" algn="l" rtl="0">
              <a:buNone/>
            </a:pPr>
            <a:r>
              <a:rPr lang="en-US" sz="2600" i="1" dirty="0" smtClean="0"/>
              <a:t> </a:t>
            </a:r>
          </a:p>
          <a:p>
            <a:pPr marL="64008" indent="0" algn="l" rtl="0">
              <a:buNone/>
            </a:pPr>
            <a:r>
              <a:rPr lang="en-US" sz="2600" i="1" dirty="0" smtClean="0"/>
              <a:t>    All Amino Acids are soluble in water</a:t>
            </a:r>
          </a:p>
          <a:p>
            <a:pPr marL="64008" indent="0" algn="l" rtl="0">
              <a:buNone/>
            </a:pPr>
            <a:r>
              <a:rPr lang="en-US" sz="2600" i="1" dirty="0" smtClean="0"/>
              <a:t>     Because they contain active groups:</a:t>
            </a:r>
          </a:p>
          <a:p>
            <a:pPr marL="64008" indent="0" algn="l" rtl="0">
              <a:buNone/>
            </a:pPr>
            <a:r>
              <a:rPr lang="en-US" sz="2600" i="1" dirty="0" smtClean="0"/>
              <a:t> Carboxylic Acid  Group and Amino Group.</a:t>
            </a:r>
          </a:p>
          <a:p>
            <a:pPr algn="l" rtl="0"/>
            <a:endParaRPr lang="en-US" sz="2600" i="1" dirty="0" smtClean="0"/>
          </a:p>
          <a:p>
            <a:endParaRPr lang="ar-IQ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550122" cy="6266168"/>
          </a:xfrm>
        </p:spPr>
        <p:txBody>
          <a:bodyPr>
            <a:normAutofit/>
          </a:bodyPr>
          <a:lstStyle/>
          <a:p>
            <a:pPr marL="64008" indent="0" algn="l" rtl="0">
              <a:buNone/>
            </a:pPr>
            <a:r>
              <a:rPr lang="en-US" b="1" dirty="0" smtClean="0"/>
              <a:t> </a:t>
            </a:r>
            <a:r>
              <a:rPr lang="en-US" b="1" i="1" u="sng" dirty="0" smtClean="0"/>
              <a:t>1) Non Polar R-groups</a:t>
            </a:r>
            <a:r>
              <a:rPr lang="en-US" b="1" dirty="0" smtClean="0"/>
              <a:t>:</a:t>
            </a:r>
          </a:p>
          <a:p>
            <a:pPr algn="l" rtl="0"/>
            <a:endParaRPr lang="en-US" dirty="0" smtClean="0"/>
          </a:p>
          <a:p>
            <a:pPr marL="64008" indent="0" algn="l" rtl="0">
              <a:buNone/>
            </a:pPr>
            <a:r>
              <a:rPr lang="en-US" sz="2400" i="1" dirty="0" smtClean="0"/>
              <a:t>They are (5) Amino Acids with aliphatic R-group: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 </a:t>
            </a:r>
            <a:r>
              <a:rPr lang="en-US" sz="2400" i="1" dirty="0" err="1" smtClean="0"/>
              <a:t>Ala</a:t>
            </a:r>
            <a:r>
              <a:rPr lang="en-US" sz="2400" i="1" dirty="0" smtClean="0"/>
              <a:t> = Alanine, </a:t>
            </a:r>
            <a:r>
              <a:rPr lang="en-US" sz="2400" i="1" dirty="0" err="1" smtClean="0"/>
              <a:t>Leu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Leucine</a:t>
            </a:r>
            <a:r>
              <a:rPr lang="en-US" sz="2400" i="1" dirty="0" smtClean="0"/>
              <a:t>, Ile = Isoleucine,   </a:t>
            </a:r>
          </a:p>
          <a:p>
            <a:pPr marL="64008" indent="0" algn="l" rtl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Val = </a:t>
            </a:r>
            <a:r>
              <a:rPr lang="en-US" sz="2400" i="1" dirty="0" err="1" smtClean="0"/>
              <a:t>Valine</a:t>
            </a:r>
            <a:r>
              <a:rPr lang="en-US" sz="2400" i="1" dirty="0" smtClean="0"/>
              <a:t>, Pro = </a:t>
            </a:r>
            <a:r>
              <a:rPr lang="en-US" sz="2400" i="1" dirty="0" err="1" smtClean="0"/>
              <a:t>Proline</a:t>
            </a:r>
            <a:endParaRPr lang="en-US" sz="2400" i="1" dirty="0" smtClean="0"/>
          </a:p>
          <a:p>
            <a:pPr algn="l" rtl="0"/>
            <a:endParaRPr lang="en-US" sz="2400" i="1" dirty="0" smtClean="0"/>
          </a:p>
          <a:p>
            <a:pPr marL="64008" indent="0" algn="l" rtl="0">
              <a:buNone/>
            </a:pPr>
            <a:r>
              <a:rPr lang="en-US" sz="2400" i="1" dirty="0" smtClean="0"/>
              <a:t>      And (2) with aromatic R-group: 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     </a:t>
            </a:r>
            <a:r>
              <a:rPr lang="en-US" sz="2400" i="1" dirty="0" err="1" smtClean="0"/>
              <a:t>Phe</a:t>
            </a:r>
            <a:r>
              <a:rPr lang="en-US" sz="2400" i="1" dirty="0" smtClean="0"/>
              <a:t> = Phenylalanine, Try =Tryptophan.</a:t>
            </a:r>
          </a:p>
          <a:p>
            <a:pPr algn="l" rtl="0"/>
            <a:endParaRPr lang="en-US" sz="2400" i="1" dirty="0"/>
          </a:p>
          <a:p>
            <a:pPr marL="64008" indent="0" algn="l" rtl="0">
              <a:buNone/>
            </a:pPr>
            <a:r>
              <a:rPr lang="en-US" sz="2400" i="1" dirty="0" smtClean="0"/>
              <a:t>    And Met = Methionine.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The R-groups of these Amino Acids are less soluble in water  </a:t>
            </a:r>
            <a:r>
              <a:rPr lang="en-US" sz="2400" b="1" i="1" dirty="0" smtClean="0"/>
              <a:t>Than</a:t>
            </a:r>
            <a:r>
              <a:rPr lang="en-US" sz="2400" i="1" dirty="0" smtClean="0"/>
              <a:t> the polar R-groups.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550122" cy="5668682"/>
          </a:xfrm>
        </p:spPr>
        <p:txBody>
          <a:bodyPr>
            <a:normAutofit fontScale="40000" lnSpcReduction="20000"/>
          </a:bodyPr>
          <a:lstStyle/>
          <a:p>
            <a:pPr marL="64008" indent="0" algn="l" rtl="0">
              <a:buNone/>
            </a:pPr>
            <a:r>
              <a:rPr lang="en-US" b="1" dirty="0" smtClean="0"/>
              <a:t>   </a:t>
            </a:r>
            <a:r>
              <a:rPr lang="en-US" sz="8000" b="1" i="1" u="sng" dirty="0" smtClean="0"/>
              <a:t>2) Uncharged Polar R-groups</a:t>
            </a:r>
            <a:r>
              <a:rPr lang="en-US" b="1" i="1" u="sng" dirty="0" smtClean="0"/>
              <a:t>:</a:t>
            </a:r>
          </a:p>
          <a:p>
            <a:pPr marL="64008" indent="0" algn="l" rtl="0">
              <a:buNone/>
            </a:pPr>
            <a:endParaRPr lang="en-US" i="1" u="sng" dirty="0" smtClean="0"/>
          </a:p>
          <a:p>
            <a:pPr marL="64008" indent="0" algn="l" rtl="0">
              <a:buNone/>
            </a:pPr>
            <a:r>
              <a:rPr lang="en-US" sz="5100" i="1" dirty="0" smtClean="0"/>
              <a:t>    These Amino Acids are more soluble in water  </a:t>
            </a:r>
          </a:p>
          <a:p>
            <a:pPr marL="64008" indent="0" algn="l" rtl="0">
              <a:buNone/>
            </a:pPr>
            <a:r>
              <a:rPr lang="en-US" sz="5100" b="1" i="1" dirty="0"/>
              <a:t> </a:t>
            </a:r>
            <a:r>
              <a:rPr lang="en-US" sz="5100" b="1" i="1" dirty="0" smtClean="0"/>
              <a:t>    include:</a:t>
            </a:r>
          </a:p>
          <a:p>
            <a:pPr algn="l" rtl="0"/>
            <a:endParaRPr lang="en-US" sz="5100" i="1" dirty="0" smtClean="0"/>
          </a:p>
          <a:p>
            <a:pPr marL="64008" indent="0" algn="l" rtl="0">
              <a:buNone/>
            </a:pPr>
            <a:r>
              <a:rPr lang="en-US" sz="5100" i="1" dirty="0" smtClean="0"/>
              <a:t>      </a:t>
            </a:r>
            <a:r>
              <a:rPr lang="en-US" sz="5100" i="1" dirty="0" err="1" smtClean="0"/>
              <a:t>Ser</a:t>
            </a:r>
            <a:r>
              <a:rPr lang="en-US" sz="5100" i="1" dirty="0" smtClean="0"/>
              <a:t> = Serine                </a:t>
            </a:r>
            <a:r>
              <a:rPr lang="en-US" sz="5100" i="1" dirty="0" err="1" smtClean="0"/>
              <a:t>Thr</a:t>
            </a:r>
            <a:r>
              <a:rPr lang="en-US" sz="5100" i="1" dirty="0" smtClean="0"/>
              <a:t> = </a:t>
            </a:r>
            <a:r>
              <a:rPr lang="en-US" sz="5100" i="1" dirty="0" err="1" smtClean="0"/>
              <a:t>Theronine</a:t>
            </a:r>
            <a:r>
              <a:rPr lang="en-US" sz="5100" i="1" dirty="0" smtClean="0"/>
              <a:t>                             </a:t>
            </a:r>
          </a:p>
          <a:p>
            <a:pPr marL="64008" indent="0" algn="l" rtl="0">
              <a:buNone/>
            </a:pPr>
            <a:r>
              <a:rPr lang="en-US" sz="5100" i="1" dirty="0"/>
              <a:t> </a:t>
            </a:r>
            <a:r>
              <a:rPr lang="en-US" sz="5100" i="1" dirty="0" smtClean="0"/>
              <a:t>               and  Tyr = Tyrosine.</a:t>
            </a:r>
          </a:p>
          <a:p>
            <a:pPr marL="64008" indent="0" algn="l" rtl="0">
              <a:buNone/>
            </a:pPr>
            <a:r>
              <a:rPr lang="en-US" sz="5100" i="1" dirty="0" smtClean="0"/>
              <a:t>     due to the presence of OH group.</a:t>
            </a:r>
          </a:p>
          <a:p>
            <a:pPr marL="64008" indent="0" algn="l" rtl="0">
              <a:buNone/>
            </a:pPr>
            <a:endParaRPr lang="en-US" sz="5100" i="1" dirty="0" smtClean="0"/>
          </a:p>
          <a:p>
            <a:pPr marL="64008" indent="0" algn="l" rtl="0">
              <a:buNone/>
            </a:pPr>
            <a:r>
              <a:rPr lang="en-US" sz="5100" i="1" dirty="0" smtClean="0"/>
              <a:t>     </a:t>
            </a:r>
            <a:r>
              <a:rPr lang="en-US" sz="5100" i="1" dirty="0" err="1" smtClean="0"/>
              <a:t>Asn</a:t>
            </a:r>
            <a:r>
              <a:rPr lang="en-US" sz="5100" i="1" dirty="0" smtClean="0"/>
              <a:t> = Asparagine        </a:t>
            </a:r>
            <a:r>
              <a:rPr lang="en-US" sz="5100" i="1" dirty="0" err="1" smtClean="0"/>
              <a:t>Gln</a:t>
            </a:r>
            <a:r>
              <a:rPr lang="en-US" sz="5100" i="1" dirty="0" smtClean="0"/>
              <a:t> = Glutamine</a:t>
            </a:r>
          </a:p>
          <a:p>
            <a:pPr marL="64008" indent="0" algn="l" rtl="0">
              <a:buNone/>
            </a:pPr>
            <a:r>
              <a:rPr lang="en-US" sz="5100" i="1" dirty="0" smtClean="0"/>
              <a:t> </a:t>
            </a:r>
          </a:p>
          <a:p>
            <a:pPr marL="64008" indent="0" algn="l" rtl="0">
              <a:buNone/>
            </a:pPr>
            <a:r>
              <a:rPr lang="en-US" sz="5100" i="1" dirty="0"/>
              <a:t> </a:t>
            </a:r>
            <a:r>
              <a:rPr lang="en-US" sz="5100" i="1" dirty="0" smtClean="0"/>
              <a:t>      due to the presence of Amide.</a:t>
            </a:r>
          </a:p>
          <a:p>
            <a:pPr marL="64008" indent="0" algn="l" rtl="0">
              <a:buNone/>
            </a:pPr>
            <a:r>
              <a:rPr lang="en-US" sz="5100" i="1" dirty="0" smtClean="0"/>
              <a:t> </a:t>
            </a:r>
          </a:p>
          <a:p>
            <a:pPr marL="64008" indent="0" algn="l" rtl="0">
              <a:buNone/>
            </a:pPr>
            <a:r>
              <a:rPr lang="en-US" sz="5100" i="1" dirty="0" smtClean="0"/>
              <a:t>               </a:t>
            </a:r>
            <a:r>
              <a:rPr lang="en-US" sz="5100" i="1" dirty="0" err="1" smtClean="0"/>
              <a:t>Cys</a:t>
            </a:r>
            <a:r>
              <a:rPr lang="en-US" sz="5100" i="1" dirty="0" smtClean="0"/>
              <a:t> = Cysteine</a:t>
            </a:r>
          </a:p>
          <a:p>
            <a:pPr marL="64008" indent="0" algn="l" rtl="0">
              <a:buNone/>
            </a:pPr>
            <a:endParaRPr lang="en-US" sz="5100" i="1" dirty="0" smtClean="0"/>
          </a:p>
          <a:p>
            <a:pPr marL="64008" indent="0" algn="l" rtl="0">
              <a:buNone/>
            </a:pPr>
            <a:r>
              <a:rPr lang="en-US" sz="5100" i="1" dirty="0"/>
              <a:t> </a:t>
            </a:r>
            <a:r>
              <a:rPr lang="en-US" sz="5100" i="1" dirty="0" smtClean="0"/>
              <a:t>    due the presence of Sulfur and then Glycine.</a:t>
            </a:r>
          </a:p>
          <a:p>
            <a:endParaRPr lang="ar-IQ" sz="51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640"/>
            <a:ext cx="8892480" cy="6097880"/>
          </a:xfrm>
        </p:spPr>
        <p:txBody>
          <a:bodyPr>
            <a:normAutofit/>
          </a:bodyPr>
          <a:lstStyle/>
          <a:p>
            <a:pPr marL="64008" indent="0" algn="l" rtl="0">
              <a:buNone/>
            </a:pPr>
            <a:r>
              <a:rPr lang="en-US" b="1" dirty="0" smtClean="0"/>
              <a:t> </a:t>
            </a:r>
            <a:r>
              <a:rPr lang="en-US" sz="3500" b="1" i="1" u="sng" dirty="0" smtClean="0"/>
              <a:t>3) Positively Charged (basic) R-groups: </a:t>
            </a:r>
          </a:p>
          <a:p>
            <a:pPr marL="64008" indent="0" algn="l" rtl="0">
              <a:buNone/>
            </a:pPr>
            <a:r>
              <a:rPr lang="en-US" sz="2600" i="1" dirty="0" smtClean="0"/>
              <a:t>   </a:t>
            </a:r>
            <a:r>
              <a:rPr lang="en-US" sz="2400" i="1" dirty="0" smtClean="0"/>
              <a:t>All Amino Acids in this group have 6-carbon  atoms, </a:t>
            </a:r>
          </a:p>
          <a:p>
            <a:pPr marL="64008" indent="0" algn="l" rtl="0">
              <a:buNone/>
            </a:pPr>
            <a:r>
              <a:rPr lang="en-US" sz="2400" b="1" i="1" dirty="0" smtClean="0"/>
              <a:t>they are:</a:t>
            </a:r>
          </a:p>
          <a:p>
            <a:pPr marL="64008" indent="0" algn="l" rtl="0">
              <a:buNone/>
            </a:pPr>
            <a:endParaRPr lang="en-US" sz="2600" i="1" dirty="0" smtClean="0"/>
          </a:p>
          <a:p>
            <a:pPr marL="64008" indent="0" algn="l" rtl="0">
              <a:buNone/>
            </a:pPr>
            <a:r>
              <a:rPr lang="en-US" sz="2400" i="1" dirty="0" smtClean="0"/>
              <a:t>Lys = Lysine,  </a:t>
            </a:r>
            <a:r>
              <a:rPr lang="en-US" sz="2400" i="1" dirty="0" err="1" smtClean="0"/>
              <a:t>Arg</a:t>
            </a:r>
            <a:r>
              <a:rPr lang="en-US" sz="2400" i="1" dirty="0" smtClean="0"/>
              <a:t> = Arginine         and His =Histidine.</a:t>
            </a:r>
          </a:p>
          <a:p>
            <a:pPr marL="64008" indent="0" algn="l" rtl="0">
              <a:buNone/>
            </a:pPr>
            <a:endParaRPr lang="en-US" b="1" dirty="0"/>
          </a:p>
          <a:p>
            <a:pPr marL="64008" indent="0" algn="l" rtl="0">
              <a:buNone/>
            </a:pPr>
            <a:r>
              <a:rPr lang="en-US" b="1" dirty="0" smtClean="0"/>
              <a:t> </a:t>
            </a:r>
          </a:p>
          <a:p>
            <a:pPr marL="64008" indent="0" algn="l" rtl="0">
              <a:buNone/>
            </a:pPr>
            <a:r>
              <a:rPr lang="en-US" b="1" dirty="0" smtClean="0"/>
              <a:t> </a:t>
            </a:r>
            <a:r>
              <a:rPr lang="en-US" sz="3200" b="1" i="1" u="sng" dirty="0" smtClean="0"/>
              <a:t>4) Negatively Charged (acidic) R-groups</a:t>
            </a:r>
            <a:r>
              <a:rPr lang="en-US" sz="3200" b="1" i="1" dirty="0" smtClean="0"/>
              <a:t>: </a:t>
            </a:r>
          </a:p>
          <a:p>
            <a:pPr marL="64008" indent="0" algn="l" rtl="0">
              <a:buNone/>
            </a:pPr>
            <a:r>
              <a:rPr lang="en-US" sz="2400" i="1" dirty="0" smtClean="0"/>
              <a:t>                Asp =Aspartic Acid  </a:t>
            </a:r>
          </a:p>
          <a:p>
            <a:pPr marL="64008" indent="0" algn="l" rtl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 and </a:t>
            </a:r>
            <a:r>
              <a:rPr lang="en-US" sz="2400" i="1" dirty="0" err="1" smtClean="0"/>
              <a:t>Glu</a:t>
            </a:r>
            <a:r>
              <a:rPr lang="en-US" sz="2400" i="1" dirty="0" smtClean="0"/>
              <a:t> = Glutamic Acid.</a:t>
            </a:r>
          </a:p>
          <a:p>
            <a:pPr marL="64008" indent="0" algn="l" rtl="0">
              <a:buNone/>
            </a:pPr>
            <a:endParaRPr lang="en-US" sz="2400" i="1" dirty="0" smtClean="0"/>
          </a:p>
          <a:p>
            <a:pPr marL="64008" indent="0" algn="l" rtl="0">
              <a:buNone/>
            </a:pPr>
            <a:r>
              <a:rPr lang="en-US" sz="2400" i="1" dirty="0" smtClean="0"/>
              <a:t> </a:t>
            </a:r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168382" cy="432048"/>
          </a:xfrm>
        </p:spPr>
        <p:txBody>
          <a:bodyPr>
            <a:noAutofit/>
          </a:bodyPr>
          <a:lstStyle/>
          <a:p>
            <a:r>
              <a:rPr lang="en-US" sz="3200" b="1" i="1" u="sng" dirty="0" smtClean="0"/>
              <a:t>1. Aliphatic Amino Acids:</a:t>
            </a:r>
            <a:endParaRPr lang="en-US" sz="3200" i="1" u="sng" dirty="0"/>
          </a:p>
        </p:txBody>
      </p:sp>
      <p:pic>
        <p:nvPicPr>
          <p:cNvPr id="4" name="عنصر نائب للمحتوى 3" descr="aliphatic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175852" cy="444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مستطيل 4"/>
          <p:cNvSpPr/>
          <p:nvPr/>
        </p:nvSpPr>
        <p:spPr>
          <a:xfrm>
            <a:off x="251520" y="260649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indent="0" algn="l" rtl="0">
              <a:buNone/>
            </a:pPr>
            <a:r>
              <a:rPr lang="en-US" sz="2800" b="1" i="1" u="sng" dirty="0" smtClean="0"/>
              <a:t>B. Amino Acids can be classified into 7 classes:</a:t>
            </a:r>
            <a:endParaRPr lang="en-US" sz="2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183</TotalTime>
  <Words>639</Words>
  <Application>Microsoft Office PowerPoint</Application>
  <PresentationFormat>عرض على الشاشة (3:4)‏</PresentationFormat>
  <Paragraphs>133</Paragraphs>
  <Slides>18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حيوية</vt:lpstr>
      <vt:lpstr>  The Chemistry of Amino Acid Polypeptide and Protein    ا د جمال احمد عبد البارى  استاذ الكيمياء الحياتيه السريريه</vt:lpstr>
      <vt:lpstr>الشريحة 2</vt:lpstr>
      <vt:lpstr>الشريحة 3</vt:lpstr>
      <vt:lpstr>Biochemical Importance </vt:lpstr>
      <vt:lpstr>Classification of Amino Acids </vt:lpstr>
      <vt:lpstr>الشريحة 6</vt:lpstr>
      <vt:lpstr>الشريحة 7</vt:lpstr>
      <vt:lpstr>الشريحة 8</vt:lpstr>
      <vt:lpstr>1. Aliphatic Amino Acids:</vt:lpstr>
      <vt:lpstr>الشريحة 10</vt:lpstr>
      <vt:lpstr>2. Amino Acids containing (OH)group:</vt:lpstr>
      <vt:lpstr>  3. Amino Acids containing Sulfur (S) atom: </vt:lpstr>
      <vt:lpstr>4. Acidic Amino acids: </vt:lpstr>
      <vt:lpstr>5. Basic Amino Acids: </vt:lpstr>
      <vt:lpstr>6. Aromatic Amino Acids:   </vt:lpstr>
      <vt:lpstr>7. Imino Acids: 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pc</cp:lastModifiedBy>
  <cp:revision>48</cp:revision>
  <dcterms:created xsi:type="dcterms:W3CDTF">2013-12-14T18:01:53Z</dcterms:created>
  <dcterms:modified xsi:type="dcterms:W3CDTF">2019-02-28T14:58:09Z</dcterms:modified>
</cp:coreProperties>
</file>